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</p:sldIdLst>
  <p:sldSz cx="6858000" cy="9906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2D1E"/>
    <a:srgbClr val="FFEFEF"/>
    <a:srgbClr val="FFE1E1"/>
    <a:srgbClr val="FFBDBD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4" autoAdjust="0"/>
  </p:normalViewPr>
  <p:slideViewPr>
    <p:cSldViewPr snapToGrid="0">
      <p:cViewPr>
        <p:scale>
          <a:sx n="166" d="100"/>
          <a:sy n="166" d="100"/>
        </p:scale>
        <p:origin x="-1476" y="26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4076-2406-4DB7-9B91-EA9FDAD339CC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0E7-DF47-4616-AF3C-DAAD7C06AD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5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4076-2406-4DB7-9B91-EA9FDAD339CC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0E7-DF47-4616-AF3C-DAAD7C06AD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19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4076-2406-4DB7-9B91-EA9FDAD339CC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0E7-DF47-4616-AF3C-DAAD7C06AD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53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4076-2406-4DB7-9B91-EA9FDAD339CC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0E7-DF47-4616-AF3C-DAAD7C06AD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35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4076-2406-4DB7-9B91-EA9FDAD339CC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0E7-DF47-4616-AF3C-DAAD7C06AD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62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4076-2406-4DB7-9B91-EA9FDAD339CC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0E7-DF47-4616-AF3C-DAAD7C06AD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5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4076-2406-4DB7-9B91-EA9FDAD339CC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0E7-DF47-4616-AF3C-DAAD7C06AD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93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4076-2406-4DB7-9B91-EA9FDAD339CC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0E7-DF47-4616-AF3C-DAAD7C06AD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01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4076-2406-4DB7-9B91-EA9FDAD339CC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0E7-DF47-4616-AF3C-DAAD7C06AD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3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4076-2406-4DB7-9B91-EA9FDAD339CC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0E7-DF47-4616-AF3C-DAAD7C06AD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04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4076-2406-4DB7-9B91-EA9FDAD339CC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0E7-DF47-4616-AF3C-DAAD7C06AD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58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E4076-2406-4DB7-9B91-EA9FDAD339CC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500E7-DF47-4616-AF3C-DAAD7C06AD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4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1650" y="1167837"/>
            <a:ext cx="4337644" cy="2990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Вам </a:t>
            </a:r>
            <a:r>
              <a:rPr lang="ru-RU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лет или больше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то Вам необходимо пройти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2769" y="4117293"/>
            <a:ext cx="5302690" cy="2747073"/>
          </a:xfrm>
        </p:spPr>
        <p:txBody>
          <a:bodyPr numCol="2">
            <a:normAutofit fontScale="85000" lnSpcReduction="10000"/>
          </a:bodyPr>
          <a:lstStyle/>
          <a:p>
            <a:pPr marL="177800" lvl="0" indent="-177800" algn="l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Уплотнения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узлы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молочной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железе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0" indent="-177800" algn="l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Изменения размера или формы молочной железы</a:t>
            </a:r>
          </a:p>
          <a:p>
            <a:pPr marL="177800" lvl="0" indent="-177800" algn="l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Выделения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соска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втяжение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соска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0" indent="-177800" algn="l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Эффект «лимонной корки» на коже молочной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железы</a:t>
            </a:r>
          </a:p>
          <a:p>
            <a:pPr marL="177800" lvl="0" indent="-177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Покраснение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зуд, жжение кожи молочной железы</a:t>
            </a:r>
          </a:p>
          <a:p>
            <a:pPr marL="177800" lvl="0" indent="-177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Боль в каком-то участке молочной железы</a:t>
            </a:r>
          </a:p>
          <a:p>
            <a:pPr marL="177800" lvl="0" indent="-177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Боли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подмышечной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0" indent="-1778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Непроходящая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боль в спине между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лопатками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02448" y="260350"/>
            <a:ext cx="4576051" cy="573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ru-RU" sz="1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РАК МОЛОЧНОЙ ЖЕЛЕЗЫ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самая частая злокачественная опухоль у женщин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271" y="892446"/>
            <a:ext cx="22048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Встречаемость – 21,2%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89236" y="892445"/>
            <a:ext cx="19343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Смертность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16,7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7403" y="1935908"/>
            <a:ext cx="6233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этого Вам нужно обратиться в отделение (кабинет) медицинской профилактики поликлиники по месту жительства 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179560" y="2502230"/>
            <a:ext cx="4778374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молочные железы здоровы проходите диспансеризацию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раз в 3 года</a:t>
            </a:r>
          </a:p>
          <a:p>
            <a:endParaRPr lang="ru-RU" sz="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Если выявлена патология необходимо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дообследование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(УЗИ молочных желез,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биопсия)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01720" y="3603698"/>
            <a:ext cx="2755883" cy="3942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Тревожные</a:t>
            </a:r>
            <a:r>
              <a:rPr lang="en-US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симптомы</a:t>
            </a:r>
            <a:endParaRPr lang="ru-RU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20486" y="6864366"/>
            <a:ext cx="56965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Заметили</a:t>
            </a:r>
            <a:r>
              <a:rPr lang="ru-RU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2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хотя</a:t>
            </a:r>
            <a:r>
              <a:rPr lang="ru-RU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22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бы</a:t>
            </a:r>
            <a:r>
              <a:rPr lang="ru-RU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2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один</a:t>
            </a:r>
            <a:r>
              <a:rPr lang="ru-RU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22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из</a:t>
            </a:r>
            <a:r>
              <a:rPr lang="ru-RU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22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вышеперечисленных</a:t>
            </a:r>
            <a:r>
              <a:rPr lang="ru-RU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2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признаков?</a:t>
            </a:r>
            <a:r>
              <a:rPr lang="ru-RU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22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Обратитесь</a:t>
            </a:r>
            <a:r>
              <a:rPr lang="ru-RU" sz="1400" spc="28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к</a:t>
            </a:r>
            <a:r>
              <a:rPr lang="ru-RU" sz="1400" spc="-6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10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маммологу</a:t>
            </a:r>
            <a:r>
              <a:rPr lang="ru-RU" sz="14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.</a:t>
            </a:r>
            <a:r>
              <a:rPr lang="ru-RU" sz="1400" spc="-6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Если</a:t>
            </a:r>
            <a:r>
              <a:rPr lang="ru-RU" sz="1400" spc="-6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в</a:t>
            </a:r>
            <a:r>
              <a:rPr lang="ru-RU" sz="1400" spc="-6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вашей</a:t>
            </a:r>
            <a:r>
              <a:rPr lang="ru-RU" sz="1400" spc="-6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поликлинике</a:t>
            </a:r>
            <a:r>
              <a:rPr lang="ru-RU" sz="1400" spc="-6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нет</a:t>
            </a:r>
            <a:r>
              <a:rPr lang="ru-RU" sz="1400" spc="-6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10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маммолога</a:t>
            </a:r>
            <a:r>
              <a:rPr lang="ru-RU" sz="14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,</a:t>
            </a:r>
            <a:r>
              <a:rPr lang="ru-RU" sz="1400" spc="-6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обратитесь</a:t>
            </a:r>
            <a:r>
              <a:rPr lang="ru-RU" sz="1400" spc="-6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к</a:t>
            </a:r>
            <a:r>
              <a:rPr lang="ru-RU" sz="1400" spc="-6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терапевту,</a:t>
            </a:r>
            <a:r>
              <a:rPr lang="ru-RU" sz="1400" spc="26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гинекологу</a:t>
            </a:r>
            <a:r>
              <a:rPr lang="ru-RU" sz="1400" spc="13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или</a:t>
            </a:r>
            <a:r>
              <a:rPr lang="ru-RU" sz="1400" spc="14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4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хирургу.</a:t>
            </a:r>
            <a:r>
              <a:rPr lang="ru-RU" sz="1400" spc="13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56710" y="7638157"/>
            <a:ext cx="2667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уменьшить риск?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67402" y="7973813"/>
            <a:ext cx="3521833" cy="159530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171450" marR="365125" lvl="0" indent="-171450">
              <a:spcBef>
                <a:spcPts val="21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Wingdings" panose="05000000000000000000" pitchFamily="2" charset="2"/>
              <a:buChar char=""/>
              <a:tabLst>
                <a:tab pos="493395" algn="l"/>
              </a:tabLst>
            </a:pPr>
            <a:r>
              <a:rPr lang="ru-RU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Выясните</a:t>
            </a:r>
            <a:r>
              <a:rPr lang="ru-RU" sz="1200" spc="16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свои</a:t>
            </a:r>
            <a:r>
              <a:rPr lang="ru-RU" sz="1200" spc="17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факторы</a:t>
            </a:r>
            <a:r>
              <a:rPr lang="ru-RU" sz="1200" spc="16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риска.</a:t>
            </a:r>
            <a:r>
              <a:rPr lang="ru-RU" sz="1200" spc="17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Например,</a:t>
            </a:r>
            <a:r>
              <a:rPr lang="ru-RU" sz="1200" spc="17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если</a:t>
            </a:r>
            <a:r>
              <a:rPr lang="ru-RU" sz="1200" spc="16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ближайшие</a:t>
            </a:r>
            <a:r>
              <a:rPr lang="ru-RU" sz="1200" spc="17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родственники</a:t>
            </a:r>
            <a:r>
              <a:rPr lang="ru-RU" sz="1200" spc="17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(мама,</a:t>
            </a:r>
            <a:r>
              <a:rPr lang="ru-RU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5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сестра) </a:t>
            </a:r>
            <a:r>
              <a:rPr lang="ru-RU" sz="1200" spc="5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болели</a:t>
            </a:r>
            <a:r>
              <a:rPr lang="ru-RU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5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раком</a:t>
            </a:r>
            <a:r>
              <a:rPr lang="ru-RU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5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молочной</a:t>
            </a:r>
            <a:r>
              <a:rPr lang="ru-RU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5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железы,</a:t>
            </a:r>
            <a:r>
              <a:rPr lang="ru-RU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5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риск</a:t>
            </a:r>
            <a:r>
              <a:rPr lang="ru-RU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5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его</a:t>
            </a:r>
            <a:r>
              <a:rPr lang="ru-RU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5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возникновения</a:t>
            </a:r>
            <a:r>
              <a:rPr lang="ru-RU" sz="1200" spc="25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у </a:t>
            </a:r>
            <a:r>
              <a:rPr lang="ru-RU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вас</a:t>
            </a:r>
            <a:r>
              <a:rPr lang="ru-RU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повышается</a:t>
            </a:r>
            <a:r>
              <a:rPr lang="ru-RU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в </a:t>
            </a:r>
            <a:r>
              <a:rPr lang="ru-RU" sz="1200" spc="-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2-3</a:t>
            </a:r>
            <a:r>
              <a:rPr lang="ru-RU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раза.</a:t>
            </a:r>
            <a:endParaRPr lang="ru-RU" sz="1200" dirty="0" smtClean="0">
              <a:effectLst/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  <a:p>
            <a:pPr marL="171450" marR="365125" indent="-171450">
              <a:spcBef>
                <a:spcPts val="245"/>
              </a:spcBef>
              <a:buClr>
                <a:srgbClr val="231F20"/>
              </a:buClr>
              <a:buSzPts val="1000"/>
              <a:buFont typeface="Wingdings" panose="05000000000000000000" pitchFamily="2" charset="2"/>
              <a:buChar char=""/>
              <a:tabLst>
                <a:tab pos="493395" algn="l"/>
              </a:tabLst>
            </a:pPr>
            <a:r>
              <a:rPr lang="ru-RU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Научитесь</a:t>
            </a:r>
            <a:r>
              <a:rPr lang="ru-RU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проводить</a:t>
            </a:r>
            <a:r>
              <a:rPr lang="ru-RU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самообследование</a:t>
            </a:r>
            <a:r>
              <a:rPr lang="ru-RU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молочных</a:t>
            </a:r>
            <a:r>
              <a:rPr lang="ru-RU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lang="ru-RU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желез.</a:t>
            </a:r>
            <a:endParaRPr lang="ru-RU" sz="1200" dirty="0" smtClean="0">
              <a:effectLst/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490472" y="8214904"/>
            <a:ext cx="3564064" cy="125162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171450" marR="365125" indent="-171450">
              <a:spcBef>
                <a:spcPts val="210"/>
              </a:spcBef>
              <a:buClr>
                <a:srgbClr val="231F20"/>
              </a:buClr>
              <a:buSzPts val="1000"/>
              <a:buFont typeface="Wingdings" panose="05000000000000000000" pitchFamily="2" charset="2"/>
              <a:buChar char=""/>
              <a:tabLst>
                <a:tab pos="493395" algn="l"/>
              </a:tabLst>
            </a:pPr>
            <a:r>
              <a:rPr lang="ru-RU" sz="1200" spc="10" dirty="0">
                <a:solidFill>
                  <a:srgbClr val="231F20"/>
                </a:solidFill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После </a:t>
            </a:r>
            <a:r>
              <a:rPr lang="ru-RU" sz="1200" spc="10" dirty="0" smtClean="0">
                <a:solidFill>
                  <a:srgbClr val="231F20"/>
                </a:solidFill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39 </a:t>
            </a:r>
            <a:r>
              <a:rPr lang="ru-RU" sz="1200" spc="10" dirty="0">
                <a:solidFill>
                  <a:srgbClr val="231F20"/>
                </a:solidFill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лет 1 раз в </a:t>
            </a:r>
            <a:r>
              <a:rPr lang="ru-RU" sz="1200" spc="10" dirty="0" smtClean="0">
                <a:solidFill>
                  <a:srgbClr val="231F20"/>
                </a:solidFill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3 </a:t>
            </a:r>
            <a:r>
              <a:rPr lang="ru-RU" sz="1200" spc="10" dirty="0">
                <a:solidFill>
                  <a:srgbClr val="231F20"/>
                </a:solidFill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года проходите </a:t>
            </a:r>
            <a:r>
              <a:rPr lang="ru-RU" sz="1200" spc="10" dirty="0" smtClean="0">
                <a:solidFill>
                  <a:srgbClr val="231F20"/>
                </a:solidFill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диспансеризацию в поликлинике.</a:t>
            </a:r>
            <a:endParaRPr lang="ru-RU" sz="1200" spc="10" dirty="0">
              <a:solidFill>
                <a:srgbClr val="231F20"/>
              </a:solidFill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  <a:p>
            <a:pPr marL="171450" marR="365125" indent="-171450" algn="just">
              <a:spcBef>
                <a:spcPts val="210"/>
              </a:spcBef>
              <a:buClr>
                <a:srgbClr val="231F20"/>
              </a:buClr>
              <a:buSzPts val="1000"/>
              <a:buFont typeface="Wingdings" panose="05000000000000000000" pitchFamily="2" charset="2"/>
              <a:buChar char=""/>
              <a:tabLst>
                <a:tab pos="493395" algn="l"/>
              </a:tabLst>
            </a:pPr>
            <a:r>
              <a:rPr lang="ru-RU" sz="1200" spc="10" dirty="0">
                <a:solidFill>
                  <a:srgbClr val="231F20"/>
                </a:solidFill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Ведите здоровый, активный образ жизни.</a:t>
            </a:r>
          </a:p>
          <a:p>
            <a:pPr marL="171450" marR="365125" indent="-171450" algn="just">
              <a:spcBef>
                <a:spcPts val="210"/>
              </a:spcBef>
              <a:buClr>
                <a:srgbClr val="231F20"/>
              </a:buClr>
              <a:buSzPts val="1000"/>
              <a:buFont typeface="Wingdings" panose="05000000000000000000" pitchFamily="2" charset="2"/>
              <a:buChar char=""/>
              <a:tabLst>
                <a:tab pos="493395" algn="l"/>
              </a:tabLst>
            </a:pPr>
            <a:r>
              <a:rPr lang="ru-RU" sz="1200" spc="10" dirty="0">
                <a:solidFill>
                  <a:srgbClr val="231F20"/>
                </a:solidFill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При возникновении жалоб не откладывайте визит к врачу.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188151" y="1486781"/>
            <a:ext cx="2336224" cy="36156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МАММОГРАФИЮ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46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074754"/>
              </p:ext>
            </p:extLst>
          </p:nvPr>
        </p:nvGraphicFramePr>
        <p:xfrm>
          <a:off x="475724" y="819055"/>
          <a:ext cx="6044785" cy="7964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917"/>
                <a:gridCol w="2290146"/>
                <a:gridCol w="1772281"/>
                <a:gridCol w="1578441"/>
              </a:tblGrid>
              <a:tr h="75655"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ВАО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64</a:t>
                      </a:r>
                      <a:endParaRPr lang="ru-RU" sz="7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Малая </a:t>
                      </a: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Семёновская, </a:t>
                      </a:r>
                      <a:r>
                        <a:rPr lang="ru-RU" sz="7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13</a:t>
                      </a:r>
                      <a:endParaRPr lang="ru-RU" sz="7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963-46-97</a:t>
                      </a:r>
                      <a:endParaRPr lang="ru-RU" sz="7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66</a:t>
                      </a:r>
                      <a:endParaRPr lang="ru-RU" sz="7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</a:t>
                      </a:r>
                      <a:r>
                        <a:rPr lang="ru-RU" sz="7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Салтыковская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11 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«Б»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213-00-40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69</a:t>
                      </a:r>
                      <a:endParaRPr lang="ru-RU" sz="7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2-я Владимирская, д. 31А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304-31-80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175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Челябинская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16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410-10-61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191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Алтайская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13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460-01-01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Сиреневый бульвар,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71А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468-12-16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Консультативно-диагностический центр № 2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Миллионная, д. 6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169-41-21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213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ЗАО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Крылатские 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холмы,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51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</a:t>
                      </a: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3-27-84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Клинико-диагностический центр № 4 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Крылатские 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холмы,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</a:t>
                      </a: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</a:t>
                      </a: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3-1</a:t>
                      </a: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57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8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Мичуринский просп., Олимп.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Деревня, д. 16. 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к. 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735-66-38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212 Фил. № 1</a:t>
                      </a:r>
                      <a:endParaRPr lang="ru-RU" sz="7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Скульптора 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Мухиной,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14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733-55-56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209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Раменки д. 29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932-20-33 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275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ЗелАО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 Зеленоград, корпус 225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735-82-26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 Зеленоград, корпус 1460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717-77-83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 Зеленоград, корпус 2042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210-26-15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275"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САО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62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Красноармейская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18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155-97-09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Чапаевский пер.,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157-23-23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№45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5-й  </a:t>
                      </a:r>
                      <a:r>
                        <a:rPr lang="ru-RU" sz="7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Войковский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проезд,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12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617-17-51 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(доб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430) 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Флотская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9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455-65-22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6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Немчинова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14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977-00-77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3-й </a:t>
                      </a:r>
                      <a:r>
                        <a:rPr lang="ru-RU" sz="7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Михалковский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пер.,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22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154-44-61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Консультативно-диагностический центр №6 Фил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Ангарская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24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905-73-81 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Консультативно-диагностический центр № 6</a:t>
                      </a: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Керамический проезд, 49 Б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8(499)</a:t>
                      </a:r>
                      <a:r>
                        <a:rPr lang="ru-RU" sz="7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481-03-22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965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СВАО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218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Проезд Шокальского,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8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477-42-04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107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Декабристов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24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203-39-96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Диагностический центр № 5 фил.1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Инженерная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3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стр.1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200-12-83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12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Академика 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Комарова,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5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к.1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619-00-74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48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СЗАО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219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Бульвар Яна Райниса,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47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948-20-65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180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Уваровский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пер. , д. 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759-68-33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115 фил.1</a:t>
                      </a:r>
                      <a:endParaRPr lang="ru-RU" sz="7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Маршала 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Новикова, </a:t>
                      </a:r>
                      <a:r>
                        <a:rPr lang="ru-RU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14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193-50-88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7799">
                <a:tc rowSpan="6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ЦАО</a:t>
                      </a: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46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Казакова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17А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267-77-65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267-79-06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Даев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переулок, д.3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607-69-98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3 Фил. № 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Большая Бронная, д. 3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695-70-74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129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Ладожская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4/6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стр.1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261-98-71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220 </a:t>
                      </a:r>
                      <a:endParaRPr lang="ru-RU" sz="7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</a:t>
                      </a:r>
                      <a:r>
                        <a:rPr lang="ru-RU" sz="7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Заморенова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27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255-54-04,</a:t>
                      </a:r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255-14-33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2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Большой Татарский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пер. 4а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951-65-53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585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ЮВАО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9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Перервинский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бульвар,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4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к. 2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988-73-03 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доб. 1015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36</a:t>
                      </a:r>
                      <a:endParaRPr lang="ru-RU" sz="7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</a:t>
                      </a:r>
                      <a:r>
                        <a:rPr lang="ru-RU" sz="7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Новомарьинская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2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638-35-36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1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109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</a:t>
                      </a:r>
                      <a:r>
                        <a:rPr lang="ru-RU" sz="7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Грайвороновская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18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корп.1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173-97-82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7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Диагностический центр № 3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</a:t>
                      </a:r>
                      <a:r>
                        <a:rPr lang="ru-RU" sz="7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Сормовская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9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919-11-56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19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Верхние 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поля,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34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к. 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654-99-80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082">
                <a:tc rowSpan="10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ЮЗАО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11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Кравченко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14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138-04-55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Архитектора 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Власова, 31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128-67-33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22</a:t>
                      </a:r>
                      <a:endParaRPr lang="ru-RU" sz="7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</a:t>
                      </a:r>
                      <a:r>
                        <a:rPr lang="ru-RU" sz="7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Кедрова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24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779-66-09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поликлиника № 134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Новоясеневский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проспект, 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24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к. 2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422-01-56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</a:t>
                      </a: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Профсоюзная, д. 154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к.4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338-88-88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9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Новоясеневский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7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просп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.,д. 30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к.2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422-47-22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Диагностический клинический центр № 1</a:t>
                      </a:r>
                      <a:endParaRPr lang="ru-RU" sz="7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Миклухо-Маклая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 29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к. 2, корп.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8(495) 330-41-44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Консультативно-диагностическая поликлиника № 121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</a:t>
                      </a:r>
                      <a:r>
                        <a:rPr lang="ru-RU" sz="7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Южнобутовская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д. 87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каб.507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426-36-53, 8 (495) 715-23-72</a:t>
                      </a:r>
                      <a:endParaRPr lang="ru-RU" sz="7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</a:t>
                      </a:r>
                      <a:r>
                        <a:rPr lang="ru-RU" sz="7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Веневская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 кабинет 523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426-36-53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Коктебельская 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6, кабинет 702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8(499) 426-36-53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937">
                <a:tc rowSpan="1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ЮАО</a:t>
                      </a: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Городская поликлиника №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90"/>
                        </a:lnSpc>
                        <a:spcAft>
                          <a:spcPts val="0"/>
                        </a:spcAft>
                        <a:tabLst>
                          <a:tab pos="541338" algn="l"/>
                        </a:tabLs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ул. </a:t>
                      </a:r>
                      <a:r>
                        <a:rPr lang="ru-RU" sz="7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Борисовские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Пруды, д.12, к.4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8(495) 340-29-97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ул. Кошкина, д. 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8(499) 323-15-81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Городская поликлиника № 170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ул. Подольских курсантов, д. 2, к.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8(495) 381-82-78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Варшавское шоссе, д. 148, к.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8(495) 388-12-89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Городская поликлиника №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ул. </a:t>
                      </a:r>
                      <a:r>
                        <a:rPr lang="ru-RU" sz="7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Чертановская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д. 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8(499) 530-53-13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  <a:spcAft>
                          <a:spcPts val="0"/>
                        </a:spcAft>
                      </a:pP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ул. Ялтинская, д. 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8(499) 530-53-13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68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  <a:spcAft>
                          <a:spcPts val="0"/>
                        </a:spcAft>
                      </a:pP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Северное Чертаново, корпус 805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8(499) 530-53-13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228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Городская поликлиника № 214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ул. Елецкая, 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д. 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8(499) 782-61-95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088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Ореховый бульвар, д. 35, к.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8(499) 782-67-95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78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ул. Генерала Белова, д. 19, к.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8(495)-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394-79-88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01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Городская поликлиника № 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ул. Медынская, д. 7. к.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8(495) 383-64-98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71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ул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Ряжская, д. 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8(495) 326-00-01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171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Булатниковский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проезд, д.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8(495) 383-22-10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037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Городская поликлиника № </a:t>
                      </a: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Варшавское шоссе,</a:t>
                      </a:r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д. 19, к. 3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8(499) 235-22-21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037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ул. Высокая, д. 19, к. 1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8(499) 235-22-21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037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03" marR="20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1-ый </a:t>
                      </a:r>
                      <a:r>
                        <a:rPr lang="ru-RU" sz="7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Дербеневский</a:t>
                      </a:r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пер., д. 3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8(499) 235-22-21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83922" y="490467"/>
            <a:ext cx="593658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Маммографи</a:t>
            </a:r>
            <a:r>
              <a:rPr lang="ru-RU" sz="1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ю</a:t>
            </a:r>
            <a:r>
              <a:rPr lang="ru-RU" sz="13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Вы можете пройти по месту жительства </a:t>
            </a:r>
            <a:endParaRPr lang="ru-RU" sz="1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250" y="64250"/>
            <a:ext cx="6774180" cy="508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3240" marR="521970" algn="ctr">
              <a:lnSpc>
                <a:spcPct val="104000"/>
              </a:lnSpc>
              <a:spcAft>
                <a:spcPts val="0"/>
              </a:spcAft>
            </a:pPr>
            <a:r>
              <a:rPr lang="ru-RU" sz="1300" b="1" spc="10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Р</a:t>
            </a:r>
            <a:r>
              <a:rPr lang="ru-RU" sz="1300" b="1" spc="5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анняя</a:t>
            </a:r>
            <a:r>
              <a:rPr lang="ru-RU" sz="1300" b="1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300" b="1" spc="10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диагностика</a:t>
            </a:r>
            <a:r>
              <a:rPr lang="ru-RU" sz="1300" b="1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300" b="1" spc="5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рака</a:t>
            </a:r>
            <a:r>
              <a:rPr lang="ru-RU" sz="1300" b="1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300" b="1" spc="10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молочной</a:t>
            </a:r>
            <a:r>
              <a:rPr lang="ru-RU" sz="1300" b="1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300" b="1" spc="15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железы –</a:t>
            </a:r>
            <a:r>
              <a:rPr lang="ru-RU" sz="1300" b="1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300" b="1" spc="15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залог </a:t>
            </a:r>
            <a:r>
              <a:rPr lang="ru-RU" sz="1300" b="1" spc="5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сохранения</a:t>
            </a:r>
            <a:r>
              <a:rPr lang="ru-RU" sz="1300" b="1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300" b="1" spc="5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вашей</a:t>
            </a:r>
            <a:r>
              <a:rPr lang="ru-RU" sz="1300" b="1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300" b="1" spc="10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жизни</a:t>
            </a:r>
            <a:r>
              <a:rPr lang="ru-RU" sz="1300" b="1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и </a:t>
            </a:r>
            <a:r>
              <a:rPr lang="ru-RU" sz="1300" b="1" spc="10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успешного</a:t>
            </a:r>
            <a:r>
              <a:rPr lang="ru-RU" sz="1300" b="1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 </a:t>
            </a:r>
            <a:r>
              <a:rPr lang="ru-RU" sz="1300" b="1" spc="5" dirty="0" smtClean="0">
                <a:solidFill>
                  <a:srgbClr val="E95D24"/>
                </a:solidFill>
                <a:effectLst/>
                <a:latin typeface="Arial" panose="020B0604020202020204" pitchFamily="34" charset="0"/>
                <a:ea typeface="Yanus"/>
                <a:cs typeface="Arial" panose="020B0604020202020204" pitchFamily="34" charset="0"/>
              </a:rPr>
              <a:t>лечения!</a:t>
            </a:r>
            <a:endParaRPr lang="ru-RU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657</TotalTime>
  <Words>1207</Words>
  <Application>Microsoft Office PowerPoint</Application>
  <PresentationFormat>Лист A4 (210x297 мм)</PresentationFormat>
  <Paragraphs>218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Если Вам 39 лет или больше, то Вам необходимо пройти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Лесько Константин Александрович</dc:creator>
  <cp:lastModifiedBy>2321</cp:lastModifiedBy>
  <cp:revision>61</cp:revision>
  <cp:lastPrinted>2016-02-10T10:35:58Z</cp:lastPrinted>
  <dcterms:created xsi:type="dcterms:W3CDTF">2016-02-01T12:07:17Z</dcterms:created>
  <dcterms:modified xsi:type="dcterms:W3CDTF">2017-02-02T13:05:27Z</dcterms:modified>
</cp:coreProperties>
</file>